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1" r:id="rId7"/>
    <p:sldId id="267" r:id="rId8"/>
    <p:sldId id="272" r:id="rId9"/>
    <p:sldId id="273" r:id="rId10"/>
    <p:sldId id="276" r:id="rId11"/>
    <p:sldId id="260" r:id="rId12"/>
    <p:sldId id="261" r:id="rId13"/>
    <p:sldId id="262" r:id="rId14"/>
    <p:sldId id="257" r:id="rId15"/>
    <p:sldId id="256" r:id="rId16"/>
    <p:sldId id="258" r:id="rId17"/>
    <p:sldId id="275" r:id="rId18"/>
    <p:sldId id="274" r:id="rId19"/>
    <p:sldId id="259"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5C7679-5A0E-4465-A0BC-22C3DF5DE20F}"/>
              </a:ext>
            </a:extLst>
          </p:cNvPr>
          <p:cNvSpPr/>
          <p:nvPr/>
        </p:nvSpPr>
        <p:spPr>
          <a:xfrm>
            <a:off x="951832" y="1069474"/>
            <a:ext cx="10844463" cy="503187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71B63-FC01-49D1-B317-BCD34A15EF70}"/>
              </a:ext>
            </a:extLst>
          </p:cNvPr>
          <p:cNvSpPr/>
          <p:nvPr/>
        </p:nvSpPr>
        <p:spPr>
          <a:xfrm>
            <a:off x="10684040"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A2CF16-6A61-46F2-9F8D-B3C1776C2727}"/>
              </a:ext>
            </a:extLst>
          </p:cNvPr>
          <p:cNvSpPr/>
          <p:nvPr/>
        </p:nvSpPr>
        <p:spPr>
          <a:xfrm>
            <a:off x="1087922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9E19C-BD3D-47B1-87AE-DC6EA3462423}"/>
              </a:ext>
            </a:extLst>
          </p:cNvPr>
          <p:cNvSpPr/>
          <p:nvPr/>
        </p:nvSpPr>
        <p:spPr>
          <a:xfrm>
            <a:off x="10879220" y="2048041"/>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E597A8-F58B-41B6-A78F-421166926CD4}"/>
              </a:ext>
            </a:extLst>
          </p:cNvPr>
          <p:cNvSpPr/>
          <p:nvPr/>
        </p:nvSpPr>
        <p:spPr>
          <a:xfrm>
            <a:off x="10879220" y="2443745"/>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09E35A-2E96-4ACC-A3AB-5D63A7CB0109}"/>
              </a:ext>
            </a:extLst>
          </p:cNvPr>
          <p:cNvSpPr/>
          <p:nvPr/>
        </p:nvSpPr>
        <p:spPr>
          <a:xfrm>
            <a:off x="10879220" y="2839449"/>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961D38-6F34-4457-9C56-D36F4CE4660B}"/>
              </a:ext>
            </a:extLst>
          </p:cNvPr>
          <p:cNvSpPr/>
          <p:nvPr/>
        </p:nvSpPr>
        <p:spPr>
          <a:xfrm>
            <a:off x="10879219" y="3272588"/>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EBC303-A53F-44A9-BE9B-3A6B8D3D902F}"/>
              </a:ext>
            </a:extLst>
          </p:cNvPr>
          <p:cNvSpPr/>
          <p:nvPr/>
        </p:nvSpPr>
        <p:spPr>
          <a:xfrm>
            <a:off x="10879219"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9AA498-F15B-44C7-9624-95E87E822D98}"/>
              </a:ext>
            </a:extLst>
          </p:cNvPr>
          <p:cNvSpPr/>
          <p:nvPr/>
        </p:nvSpPr>
        <p:spPr>
          <a:xfrm>
            <a:off x="9543071"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97DAA-5955-4C0D-9312-1CAA9905FDE3}"/>
              </a:ext>
            </a:extLst>
          </p:cNvPr>
          <p:cNvSpPr/>
          <p:nvPr/>
        </p:nvSpPr>
        <p:spPr>
          <a:xfrm>
            <a:off x="9738252"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30E795-D049-4512-884C-E322B617FD5B}"/>
              </a:ext>
            </a:extLst>
          </p:cNvPr>
          <p:cNvSpPr/>
          <p:nvPr/>
        </p:nvSpPr>
        <p:spPr>
          <a:xfrm>
            <a:off x="9738251" y="2048041"/>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467515-517E-419F-8587-7D0A5E21296B}"/>
              </a:ext>
            </a:extLst>
          </p:cNvPr>
          <p:cNvSpPr/>
          <p:nvPr/>
        </p:nvSpPr>
        <p:spPr>
          <a:xfrm>
            <a:off x="9738251" y="2443745"/>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0B4BD4-DB75-46E1-B506-B73A3AD212B5}"/>
              </a:ext>
            </a:extLst>
          </p:cNvPr>
          <p:cNvSpPr/>
          <p:nvPr/>
        </p:nvSpPr>
        <p:spPr>
          <a:xfrm>
            <a:off x="9738251" y="2839449"/>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D5ACCF-7B00-4020-982A-FC8EFB3652C6}"/>
              </a:ext>
            </a:extLst>
          </p:cNvPr>
          <p:cNvSpPr/>
          <p:nvPr/>
        </p:nvSpPr>
        <p:spPr>
          <a:xfrm>
            <a:off x="9738250" y="3272588"/>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774A80-388A-41E7-A71D-118240B1792F}"/>
              </a:ext>
            </a:extLst>
          </p:cNvPr>
          <p:cNvSpPr/>
          <p:nvPr/>
        </p:nvSpPr>
        <p:spPr>
          <a:xfrm>
            <a:off x="9738250"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666B5A-D4FA-477C-9825-00FEEB2D5851}"/>
              </a:ext>
            </a:extLst>
          </p:cNvPr>
          <p:cNvSpPr/>
          <p:nvPr/>
        </p:nvSpPr>
        <p:spPr>
          <a:xfrm>
            <a:off x="8288419"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5FF84B-ACA8-4BEE-9241-5C19369E06C4}"/>
              </a:ext>
            </a:extLst>
          </p:cNvPr>
          <p:cNvSpPr/>
          <p:nvPr/>
        </p:nvSpPr>
        <p:spPr>
          <a:xfrm>
            <a:off x="8483600"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8BA25D-99B8-4632-B311-66D634667244}"/>
              </a:ext>
            </a:extLst>
          </p:cNvPr>
          <p:cNvSpPr/>
          <p:nvPr/>
        </p:nvSpPr>
        <p:spPr>
          <a:xfrm>
            <a:off x="8483599" y="2048041"/>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19F08F-D14E-450D-A9A5-2C676BD61B33}"/>
              </a:ext>
            </a:extLst>
          </p:cNvPr>
          <p:cNvSpPr/>
          <p:nvPr/>
        </p:nvSpPr>
        <p:spPr>
          <a:xfrm>
            <a:off x="8483599" y="2443745"/>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5786D3-F2C5-4B4C-B5D9-A3E045EB8744}"/>
              </a:ext>
            </a:extLst>
          </p:cNvPr>
          <p:cNvSpPr/>
          <p:nvPr/>
        </p:nvSpPr>
        <p:spPr>
          <a:xfrm>
            <a:off x="8483599" y="2839449"/>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03EE-0140-44BA-BD7D-9DCD08628C70}"/>
              </a:ext>
            </a:extLst>
          </p:cNvPr>
          <p:cNvSpPr/>
          <p:nvPr/>
        </p:nvSpPr>
        <p:spPr>
          <a:xfrm>
            <a:off x="8483598" y="3272588"/>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1F6E51-64E1-49E6-B74B-5FB5F07F19A6}"/>
              </a:ext>
            </a:extLst>
          </p:cNvPr>
          <p:cNvSpPr/>
          <p:nvPr/>
        </p:nvSpPr>
        <p:spPr>
          <a:xfrm>
            <a:off x="8483598" y="3681662"/>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115014-992E-4EF9-9BD1-DEE2D476893B}"/>
              </a:ext>
            </a:extLst>
          </p:cNvPr>
          <p:cNvSpPr/>
          <p:nvPr/>
        </p:nvSpPr>
        <p:spPr>
          <a:xfrm>
            <a:off x="7106650" y="1401012"/>
            <a:ext cx="534736" cy="1438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223E4C-F1D8-4624-808A-A849A424A5A7}"/>
              </a:ext>
            </a:extLst>
          </p:cNvPr>
          <p:cNvSpPr/>
          <p:nvPr/>
        </p:nvSpPr>
        <p:spPr>
          <a:xfrm>
            <a:off x="730183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D8742F-2523-4EF2-9CC8-DCDDA2ED1D01}"/>
              </a:ext>
            </a:extLst>
          </p:cNvPr>
          <p:cNvSpPr/>
          <p:nvPr/>
        </p:nvSpPr>
        <p:spPr>
          <a:xfrm>
            <a:off x="7301830" y="2048041"/>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1A28E-9393-419C-BFCE-D35C614ACE05}"/>
              </a:ext>
            </a:extLst>
          </p:cNvPr>
          <p:cNvSpPr/>
          <p:nvPr/>
        </p:nvSpPr>
        <p:spPr>
          <a:xfrm>
            <a:off x="7301830" y="2443745"/>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ECE3A1-007E-4061-8B22-3F54B9348720}"/>
              </a:ext>
            </a:extLst>
          </p:cNvPr>
          <p:cNvSpPr/>
          <p:nvPr/>
        </p:nvSpPr>
        <p:spPr>
          <a:xfrm>
            <a:off x="10705432" y="4256504"/>
            <a:ext cx="534736" cy="1716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5353C8-5D13-4F22-AB80-5C5A9FA70F3A}"/>
              </a:ext>
            </a:extLst>
          </p:cNvPr>
          <p:cNvSpPr/>
          <p:nvPr/>
        </p:nvSpPr>
        <p:spPr>
          <a:xfrm>
            <a:off x="10879221" y="4531894"/>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918E46-A934-4C3A-9D18-3382EC4D9C80}"/>
              </a:ext>
            </a:extLst>
          </p:cNvPr>
          <p:cNvSpPr/>
          <p:nvPr/>
        </p:nvSpPr>
        <p:spPr>
          <a:xfrm>
            <a:off x="10879220" y="4906209"/>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397514-184E-4B30-A0E7-7A6E730B68D6}"/>
              </a:ext>
            </a:extLst>
          </p:cNvPr>
          <p:cNvSpPr/>
          <p:nvPr/>
        </p:nvSpPr>
        <p:spPr>
          <a:xfrm>
            <a:off x="10879220" y="5301913"/>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FC11414-B350-4B6F-AFCF-BD1796D7AC87}"/>
              </a:ext>
            </a:extLst>
          </p:cNvPr>
          <p:cNvSpPr/>
          <p:nvPr/>
        </p:nvSpPr>
        <p:spPr>
          <a:xfrm>
            <a:off x="10879220" y="5697617"/>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45C00F-03DA-40ED-AF48-5DCF832010BB}"/>
              </a:ext>
            </a:extLst>
          </p:cNvPr>
          <p:cNvSpPr/>
          <p:nvPr/>
        </p:nvSpPr>
        <p:spPr>
          <a:xfrm>
            <a:off x="9543071" y="4280568"/>
            <a:ext cx="534736" cy="141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6D23B0-34DE-4779-B458-1E6090F0D953}"/>
              </a:ext>
            </a:extLst>
          </p:cNvPr>
          <p:cNvSpPr/>
          <p:nvPr/>
        </p:nvSpPr>
        <p:spPr>
          <a:xfrm>
            <a:off x="9738252"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B30915-BB3B-4CD6-874C-49054344F6C9}"/>
              </a:ext>
            </a:extLst>
          </p:cNvPr>
          <p:cNvSpPr/>
          <p:nvPr/>
        </p:nvSpPr>
        <p:spPr>
          <a:xfrm>
            <a:off x="9738251"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C2296F3-50F4-47F5-93CD-D6AD1B7F6D2A}"/>
              </a:ext>
            </a:extLst>
          </p:cNvPr>
          <p:cNvSpPr/>
          <p:nvPr/>
        </p:nvSpPr>
        <p:spPr>
          <a:xfrm>
            <a:off x="9738251"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B2EBCF-AEAA-4615-9E83-A62E4DEFC550}"/>
              </a:ext>
            </a:extLst>
          </p:cNvPr>
          <p:cNvSpPr/>
          <p:nvPr/>
        </p:nvSpPr>
        <p:spPr>
          <a:xfrm>
            <a:off x="8288419" y="4280567"/>
            <a:ext cx="534736" cy="135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FE0E31-291B-4944-BD49-FD3D884C413E}"/>
              </a:ext>
            </a:extLst>
          </p:cNvPr>
          <p:cNvSpPr/>
          <p:nvPr/>
        </p:nvSpPr>
        <p:spPr>
          <a:xfrm>
            <a:off x="8483600"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2B9FC3-8087-4228-8D3D-64F5C0FB5F5D}"/>
              </a:ext>
            </a:extLst>
          </p:cNvPr>
          <p:cNvSpPr/>
          <p:nvPr/>
        </p:nvSpPr>
        <p:spPr>
          <a:xfrm>
            <a:off x="8483599"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06B11-05E1-4EEB-A341-AB21E9F71F65}"/>
              </a:ext>
            </a:extLst>
          </p:cNvPr>
          <p:cNvSpPr/>
          <p:nvPr/>
        </p:nvSpPr>
        <p:spPr>
          <a:xfrm>
            <a:off x="8483599"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C1F391F-3F58-4638-801F-DC28478732BE}"/>
              </a:ext>
            </a:extLst>
          </p:cNvPr>
          <p:cNvSpPr txBox="1"/>
          <p:nvPr/>
        </p:nvSpPr>
        <p:spPr>
          <a:xfrm rot="16200000">
            <a:off x="6388380" y="1843712"/>
            <a:ext cx="1099660" cy="369332"/>
          </a:xfrm>
          <a:prstGeom prst="rect">
            <a:avLst/>
          </a:prstGeom>
          <a:noFill/>
        </p:spPr>
        <p:txBody>
          <a:bodyPr wrap="none" rtlCol="0">
            <a:spAutoFit/>
          </a:bodyPr>
          <a:lstStyle/>
          <a:p>
            <a:r>
              <a:rPr lang="en-US" dirty="0"/>
              <a:t>Battery In</a:t>
            </a:r>
          </a:p>
        </p:txBody>
      </p:sp>
      <p:sp>
        <p:nvSpPr>
          <p:cNvPr id="55" name="TextBox 54">
            <a:extLst>
              <a:ext uri="{FF2B5EF4-FFF2-40B4-BE49-F238E27FC236}">
                <a16:creationId xmlns:a16="http://schemas.microsoft.com/office/drawing/2014/main" id="{8B5B2BBA-937C-41F9-8956-7D5ADA7B6FCA}"/>
              </a:ext>
            </a:extLst>
          </p:cNvPr>
          <p:cNvSpPr txBox="1"/>
          <p:nvPr/>
        </p:nvSpPr>
        <p:spPr>
          <a:xfrm rot="16200000">
            <a:off x="7892715" y="2483717"/>
            <a:ext cx="534736"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8CE82130-5AA6-4479-AF4E-1DAB47375B77}"/>
              </a:ext>
            </a:extLst>
          </p:cNvPr>
          <p:cNvSpPr txBox="1"/>
          <p:nvPr/>
        </p:nvSpPr>
        <p:spPr>
          <a:xfrm rot="16200000">
            <a:off x="8709112" y="2406177"/>
            <a:ext cx="1363489" cy="369332"/>
          </a:xfrm>
          <a:prstGeom prst="rect">
            <a:avLst/>
          </a:prstGeom>
          <a:noFill/>
        </p:spPr>
        <p:txBody>
          <a:bodyPr wrap="square" rtlCol="0">
            <a:spAutoFit/>
          </a:bodyPr>
          <a:lstStyle/>
          <a:p>
            <a:r>
              <a:rPr lang="en-US" dirty="0"/>
              <a:t>IR Emitters</a:t>
            </a:r>
          </a:p>
        </p:txBody>
      </p:sp>
      <p:sp>
        <p:nvSpPr>
          <p:cNvPr id="57" name="TextBox 56">
            <a:extLst>
              <a:ext uri="{FF2B5EF4-FFF2-40B4-BE49-F238E27FC236}">
                <a16:creationId xmlns:a16="http://schemas.microsoft.com/office/drawing/2014/main" id="{98A86B3F-6740-483E-95A9-508D5D679504}"/>
              </a:ext>
            </a:extLst>
          </p:cNvPr>
          <p:cNvSpPr txBox="1"/>
          <p:nvPr/>
        </p:nvSpPr>
        <p:spPr>
          <a:xfrm rot="16200000">
            <a:off x="9865750" y="2483717"/>
            <a:ext cx="1363489" cy="369332"/>
          </a:xfrm>
          <a:prstGeom prst="rect">
            <a:avLst/>
          </a:prstGeom>
          <a:noFill/>
        </p:spPr>
        <p:txBody>
          <a:bodyPr wrap="square" rtlCol="0">
            <a:spAutoFit/>
          </a:bodyPr>
          <a:lstStyle/>
          <a:p>
            <a:r>
              <a:rPr lang="en-US" dirty="0"/>
              <a:t>IR Detectors</a:t>
            </a:r>
          </a:p>
        </p:txBody>
      </p:sp>
      <p:sp>
        <p:nvSpPr>
          <p:cNvPr id="58" name="TextBox 57">
            <a:extLst>
              <a:ext uri="{FF2B5EF4-FFF2-40B4-BE49-F238E27FC236}">
                <a16:creationId xmlns:a16="http://schemas.microsoft.com/office/drawing/2014/main" id="{081B63E2-D067-4F22-825C-91782110AEF6}"/>
              </a:ext>
            </a:extLst>
          </p:cNvPr>
          <p:cNvSpPr txBox="1"/>
          <p:nvPr/>
        </p:nvSpPr>
        <p:spPr>
          <a:xfrm rot="16200000">
            <a:off x="9865749" y="4432833"/>
            <a:ext cx="1363489" cy="369332"/>
          </a:xfrm>
          <a:prstGeom prst="rect">
            <a:avLst/>
          </a:prstGeom>
          <a:noFill/>
        </p:spPr>
        <p:txBody>
          <a:bodyPr wrap="square" rtlCol="0">
            <a:spAutoFit/>
          </a:bodyPr>
          <a:lstStyle/>
          <a:p>
            <a:r>
              <a:rPr lang="en-US" dirty="0"/>
              <a:t>Switches</a:t>
            </a:r>
          </a:p>
        </p:txBody>
      </p:sp>
      <p:sp>
        <p:nvSpPr>
          <p:cNvPr id="59" name="TextBox 58">
            <a:extLst>
              <a:ext uri="{FF2B5EF4-FFF2-40B4-BE49-F238E27FC236}">
                <a16:creationId xmlns:a16="http://schemas.microsoft.com/office/drawing/2014/main" id="{91C895E6-34AD-4D2A-8C50-F31B8571781E}"/>
              </a:ext>
            </a:extLst>
          </p:cNvPr>
          <p:cNvSpPr txBox="1"/>
          <p:nvPr/>
        </p:nvSpPr>
        <p:spPr>
          <a:xfrm rot="16200000">
            <a:off x="7422008" y="4721542"/>
            <a:ext cx="1363489" cy="369332"/>
          </a:xfrm>
          <a:prstGeom prst="rect">
            <a:avLst/>
          </a:prstGeom>
          <a:noFill/>
        </p:spPr>
        <p:txBody>
          <a:bodyPr wrap="square" rtlCol="0">
            <a:spAutoFit/>
          </a:bodyPr>
          <a:lstStyle/>
          <a:p>
            <a:r>
              <a:rPr lang="en-US" dirty="0"/>
              <a:t>Neo Pixels 1</a:t>
            </a:r>
          </a:p>
        </p:txBody>
      </p:sp>
      <p:sp>
        <p:nvSpPr>
          <p:cNvPr id="60" name="TextBox 59">
            <a:extLst>
              <a:ext uri="{FF2B5EF4-FFF2-40B4-BE49-F238E27FC236}">
                <a16:creationId xmlns:a16="http://schemas.microsoft.com/office/drawing/2014/main" id="{F5935064-FE12-4F7F-9C0A-329CCE931B0A}"/>
              </a:ext>
            </a:extLst>
          </p:cNvPr>
          <p:cNvSpPr txBox="1"/>
          <p:nvPr/>
        </p:nvSpPr>
        <p:spPr>
          <a:xfrm rot="16200000">
            <a:off x="8709111" y="4742931"/>
            <a:ext cx="1363489" cy="369332"/>
          </a:xfrm>
          <a:prstGeom prst="rect">
            <a:avLst/>
          </a:prstGeom>
          <a:noFill/>
        </p:spPr>
        <p:txBody>
          <a:bodyPr wrap="square" rtlCol="0">
            <a:spAutoFit/>
          </a:bodyPr>
          <a:lstStyle/>
          <a:p>
            <a:r>
              <a:rPr lang="en-US" dirty="0"/>
              <a:t>Neo Pixels 2</a:t>
            </a:r>
          </a:p>
        </p:txBody>
      </p:sp>
      <p:sp>
        <p:nvSpPr>
          <p:cNvPr id="61" name="TextBox 60">
            <a:extLst>
              <a:ext uri="{FF2B5EF4-FFF2-40B4-BE49-F238E27FC236}">
                <a16:creationId xmlns:a16="http://schemas.microsoft.com/office/drawing/2014/main" id="{54E4E65C-E148-44D0-A7CF-572618B91AAB}"/>
              </a:ext>
            </a:extLst>
          </p:cNvPr>
          <p:cNvSpPr txBox="1"/>
          <p:nvPr/>
        </p:nvSpPr>
        <p:spPr>
          <a:xfrm>
            <a:off x="10770084" y="3015751"/>
            <a:ext cx="534736" cy="307777"/>
          </a:xfrm>
          <a:prstGeom prst="rect">
            <a:avLst/>
          </a:prstGeom>
          <a:noFill/>
        </p:spPr>
        <p:txBody>
          <a:bodyPr wrap="square" rtlCol="0">
            <a:spAutoFit/>
          </a:bodyPr>
          <a:lstStyle/>
          <a:p>
            <a:r>
              <a:rPr lang="en-US" sz="1400" dirty="0"/>
              <a:t>D1</a:t>
            </a:r>
          </a:p>
        </p:txBody>
      </p:sp>
      <p:sp>
        <p:nvSpPr>
          <p:cNvPr id="62" name="TextBox 61">
            <a:extLst>
              <a:ext uri="{FF2B5EF4-FFF2-40B4-BE49-F238E27FC236}">
                <a16:creationId xmlns:a16="http://schemas.microsoft.com/office/drawing/2014/main" id="{E4ACF070-575E-4E66-928B-8C84922D817B}"/>
              </a:ext>
            </a:extLst>
          </p:cNvPr>
          <p:cNvSpPr txBox="1"/>
          <p:nvPr/>
        </p:nvSpPr>
        <p:spPr>
          <a:xfrm>
            <a:off x="10774098" y="2574337"/>
            <a:ext cx="534736" cy="307777"/>
          </a:xfrm>
          <a:prstGeom prst="rect">
            <a:avLst/>
          </a:prstGeom>
          <a:noFill/>
        </p:spPr>
        <p:txBody>
          <a:bodyPr wrap="square" rtlCol="0">
            <a:spAutoFit/>
          </a:bodyPr>
          <a:lstStyle/>
          <a:p>
            <a:r>
              <a:rPr lang="en-US" sz="1400" dirty="0"/>
              <a:t>D2</a:t>
            </a:r>
          </a:p>
        </p:txBody>
      </p:sp>
      <p:sp>
        <p:nvSpPr>
          <p:cNvPr id="63" name="TextBox 62">
            <a:extLst>
              <a:ext uri="{FF2B5EF4-FFF2-40B4-BE49-F238E27FC236}">
                <a16:creationId xmlns:a16="http://schemas.microsoft.com/office/drawing/2014/main" id="{45C351F9-21EF-44D3-BD79-9348C935CA38}"/>
              </a:ext>
            </a:extLst>
          </p:cNvPr>
          <p:cNvSpPr txBox="1"/>
          <p:nvPr/>
        </p:nvSpPr>
        <p:spPr>
          <a:xfrm>
            <a:off x="10774945" y="2193607"/>
            <a:ext cx="534736" cy="307777"/>
          </a:xfrm>
          <a:prstGeom prst="rect">
            <a:avLst/>
          </a:prstGeom>
          <a:noFill/>
        </p:spPr>
        <p:txBody>
          <a:bodyPr wrap="square" rtlCol="0">
            <a:spAutoFit/>
          </a:bodyPr>
          <a:lstStyle/>
          <a:p>
            <a:r>
              <a:rPr lang="en-US" sz="1400" dirty="0"/>
              <a:t>D3</a:t>
            </a:r>
          </a:p>
        </p:txBody>
      </p:sp>
      <p:sp>
        <p:nvSpPr>
          <p:cNvPr id="64" name="TextBox 63">
            <a:extLst>
              <a:ext uri="{FF2B5EF4-FFF2-40B4-BE49-F238E27FC236}">
                <a16:creationId xmlns:a16="http://schemas.microsoft.com/office/drawing/2014/main" id="{065EAF79-A2BC-4B67-8E55-FADFD4F827CC}"/>
              </a:ext>
            </a:extLst>
          </p:cNvPr>
          <p:cNvSpPr txBox="1"/>
          <p:nvPr/>
        </p:nvSpPr>
        <p:spPr>
          <a:xfrm>
            <a:off x="10770084" y="1797592"/>
            <a:ext cx="534736" cy="307777"/>
          </a:xfrm>
          <a:prstGeom prst="rect">
            <a:avLst/>
          </a:prstGeom>
          <a:noFill/>
        </p:spPr>
        <p:txBody>
          <a:bodyPr wrap="square" rtlCol="0">
            <a:spAutoFit/>
          </a:bodyPr>
          <a:lstStyle/>
          <a:p>
            <a:r>
              <a:rPr lang="en-US" sz="1400" dirty="0"/>
              <a:t>D4</a:t>
            </a:r>
          </a:p>
        </p:txBody>
      </p:sp>
      <p:sp>
        <p:nvSpPr>
          <p:cNvPr id="65" name="TextBox 64">
            <a:extLst>
              <a:ext uri="{FF2B5EF4-FFF2-40B4-BE49-F238E27FC236}">
                <a16:creationId xmlns:a16="http://schemas.microsoft.com/office/drawing/2014/main" id="{A7A7BA7B-A0BE-4FB1-A350-F84E28ABA2D7}"/>
              </a:ext>
            </a:extLst>
          </p:cNvPr>
          <p:cNvSpPr txBox="1"/>
          <p:nvPr/>
        </p:nvSpPr>
        <p:spPr>
          <a:xfrm>
            <a:off x="9624434" y="2989919"/>
            <a:ext cx="534736" cy="307777"/>
          </a:xfrm>
          <a:prstGeom prst="rect">
            <a:avLst/>
          </a:prstGeom>
          <a:noFill/>
        </p:spPr>
        <p:txBody>
          <a:bodyPr wrap="square" rtlCol="0">
            <a:spAutoFit/>
          </a:bodyPr>
          <a:lstStyle/>
          <a:p>
            <a:r>
              <a:rPr lang="en-US" sz="1400" dirty="0"/>
              <a:t>E1</a:t>
            </a:r>
          </a:p>
        </p:txBody>
      </p:sp>
      <p:sp>
        <p:nvSpPr>
          <p:cNvPr id="66" name="TextBox 65">
            <a:extLst>
              <a:ext uri="{FF2B5EF4-FFF2-40B4-BE49-F238E27FC236}">
                <a16:creationId xmlns:a16="http://schemas.microsoft.com/office/drawing/2014/main" id="{C6F19A0B-0811-483D-8634-7C189EC7E305}"/>
              </a:ext>
            </a:extLst>
          </p:cNvPr>
          <p:cNvSpPr txBox="1"/>
          <p:nvPr/>
        </p:nvSpPr>
        <p:spPr>
          <a:xfrm>
            <a:off x="10667508" y="4279080"/>
            <a:ext cx="637312" cy="307777"/>
          </a:xfrm>
          <a:prstGeom prst="rect">
            <a:avLst/>
          </a:prstGeom>
          <a:noFill/>
        </p:spPr>
        <p:txBody>
          <a:bodyPr wrap="square" rtlCol="0">
            <a:spAutoFit/>
          </a:bodyPr>
          <a:lstStyle/>
          <a:p>
            <a:r>
              <a:rPr lang="en-US" sz="1400" dirty="0"/>
              <a:t>Mode</a:t>
            </a:r>
          </a:p>
        </p:txBody>
      </p:sp>
      <p:sp>
        <p:nvSpPr>
          <p:cNvPr id="67" name="TextBox 66">
            <a:extLst>
              <a:ext uri="{FF2B5EF4-FFF2-40B4-BE49-F238E27FC236}">
                <a16:creationId xmlns:a16="http://schemas.microsoft.com/office/drawing/2014/main" id="{2356CCD3-C6A2-411E-A2E4-602632A10F25}"/>
              </a:ext>
            </a:extLst>
          </p:cNvPr>
          <p:cNvSpPr txBox="1"/>
          <p:nvPr/>
        </p:nvSpPr>
        <p:spPr>
          <a:xfrm>
            <a:off x="9640660" y="2578786"/>
            <a:ext cx="534736" cy="307777"/>
          </a:xfrm>
          <a:prstGeom prst="rect">
            <a:avLst/>
          </a:prstGeom>
          <a:noFill/>
        </p:spPr>
        <p:txBody>
          <a:bodyPr wrap="square" rtlCol="0">
            <a:spAutoFit/>
          </a:bodyPr>
          <a:lstStyle/>
          <a:p>
            <a:r>
              <a:rPr lang="en-US" sz="1400" dirty="0"/>
              <a:t>E2</a:t>
            </a:r>
          </a:p>
        </p:txBody>
      </p:sp>
      <p:sp>
        <p:nvSpPr>
          <p:cNvPr id="68" name="TextBox 67">
            <a:extLst>
              <a:ext uri="{FF2B5EF4-FFF2-40B4-BE49-F238E27FC236}">
                <a16:creationId xmlns:a16="http://schemas.microsoft.com/office/drawing/2014/main" id="{B425B3F8-4332-468D-89C8-9910ACCF1C89}"/>
              </a:ext>
            </a:extLst>
          </p:cNvPr>
          <p:cNvSpPr txBox="1"/>
          <p:nvPr/>
        </p:nvSpPr>
        <p:spPr>
          <a:xfrm>
            <a:off x="9628819" y="2188259"/>
            <a:ext cx="534736" cy="307777"/>
          </a:xfrm>
          <a:prstGeom prst="rect">
            <a:avLst/>
          </a:prstGeom>
          <a:noFill/>
        </p:spPr>
        <p:txBody>
          <a:bodyPr wrap="square" rtlCol="0">
            <a:spAutoFit/>
          </a:bodyPr>
          <a:lstStyle/>
          <a:p>
            <a:r>
              <a:rPr lang="en-US" sz="1400" dirty="0"/>
              <a:t>E3</a:t>
            </a:r>
          </a:p>
        </p:txBody>
      </p:sp>
      <p:sp>
        <p:nvSpPr>
          <p:cNvPr id="69" name="TextBox 68">
            <a:extLst>
              <a:ext uri="{FF2B5EF4-FFF2-40B4-BE49-F238E27FC236}">
                <a16:creationId xmlns:a16="http://schemas.microsoft.com/office/drawing/2014/main" id="{5F2BFE39-591E-479F-942E-310752004435}"/>
              </a:ext>
            </a:extLst>
          </p:cNvPr>
          <p:cNvSpPr txBox="1"/>
          <p:nvPr/>
        </p:nvSpPr>
        <p:spPr>
          <a:xfrm>
            <a:off x="9628196" y="1809951"/>
            <a:ext cx="534736" cy="307777"/>
          </a:xfrm>
          <a:prstGeom prst="rect">
            <a:avLst/>
          </a:prstGeom>
          <a:noFill/>
        </p:spPr>
        <p:txBody>
          <a:bodyPr wrap="square" rtlCol="0">
            <a:spAutoFit/>
          </a:bodyPr>
          <a:lstStyle/>
          <a:p>
            <a:r>
              <a:rPr lang="en-US" sz="1400" dirty="0"/>
              <a:t>E4</a:t>
            </a:r>
          </a:p>
        </p:txBody>
      </p:sp>
      <p:sp>
        <p:nvSpPr>
          <p:cNvPr id="70" name="TextBox 69">
            <a:extLst>
              <a:ext uri="{FF2B5EF4-FFF2-40B4-BE49-F238E27FC236}">
                <a16:creationId xmlns:a16="http://schemas.microsoft.com/office/drawing/2014/main" id="{0B9AF411-1E08-45C3-AA03-A1368B901A66}"/>
              </a:ext>
            </a:extLst>
          </p:cNvPr>
          <p:cNvSpPr txBox="1"/>
          <p:nvPr/>
        </p:nvSpPr>
        <p:spPr>
          <a:xfrm>
            <a:off x="8255975" y="5061283"/>
            <a:ext cx="534736" cy="307777"/>
          </a:xfrm>
          <a:prstGeom prst="rect">
            <a:avLst/>
          </a:prstGeom>
          <a:noFill/>
        </p:spPr>
        <p:txBody>
          <a:bodyPr wrap="square" rtlCol="0">
            <a:spAutoFit/>
          </a:bodyPr>
          <a:lstStyle/>
          <a:p>
            <a:r>
              <a:rPr lang="en-US" sz="1400" dirty="0"/>
              <a:t>Data</a:t>
            </a:r>
          </a:p>
        </p:txBody>
      </p:sp>
      <p:sp>
        <p:nvSpPr>
          <p:cNvPr id="71" name="TextBox 70">
            <a:extLst>
              <a:ext uri="{FF2B5EF4-FFF2-40B4-BE49-F238E27FC236}">
                <a16:creationId xmlns:a16="http://schemas.microsoft.com/office/drawing/2014/main" id="{88EC85E7-8FE7-4EDF-94B2-48395FD76CFF}"/>
              </a:ext>
            </a:extLst>
          </p:cNvPr>
          <p:cNvSpPr txBox="1"/>
          <p:nvPr/>
        </p:nvSpPr>
        <p:spPr>
          <a:xfrm>
            <a:off x="8245283" y="4653394"/>
            <a:ext cx="534736" cy="307777"/>
          </a:xfrm>
          <a:prstGeom prst="rect">
            <a:avLst/>
          </a:prstGeom>
          <a:noFill/>
        </p:spPr>
        <p:txBody>
          <a:bodyPr wrap="square" rtlCol="0">
            <a:spAutoFit/>
          </a:bodyPr>
          <a:lstStyle/>
          <a:p>
            <a:r>
              <a:rPr lang="en-US" sz="1400" dirty="0"/>
              <a:t>+5v</a:t>
            </a:r>
          </a:p>
        </p:txBody>
      </p:sp>
      <p:sp>
        <p:nvSpPr>
          <p:cNvPr id="72" name="TextBox 71">
            <a:extLst>
              <a:ext uri="{FF2B5EF4-FFF2-40B4-BE49-F238E27FC236}">
                <a16:creationId xmlns:a16="http://schemas.microsoft.com/office/drawing/2014/main" id="{571B0522-D972-4DF7-BCB2-918746BF40D5}"/>
              </a:ext>
            </a:extLst>
          </p:cNvPr>
          <p:cNvSpPr txBox="1"/>
          <p:nvPr/>
        </p:nvSpPr>
        <p:spPr>
          <a:xfrm>
            <a:off x="9553766" y="4661760"/>
            <a:ext cx="534736" cy="307777"/>
          </a:xfrm>
          <a:prstGeom prst="rect">
            <a:avLst/>
          </a:prstGeom>
          <a:noFill/>
        </p:spPr>
        <p:txBody>
          <a:bodyPr wrap="square" rtlCol="0">
            <a:spAutoFit/>
          </a:bodyPr>
          <a:lstStyle/>
          <a:p>
            <a:r>
              <a:rPr lang="en-US" sz="1400" dirty="0"/>
              <a:t>+5v</a:t>
            </a:r>
          </a:p>
        </p:txBody>
      </p:sp>
      <p:sp>
        <p:nvSpPr>
          <p:cNvPr id="73" name="TextBox 72">
            <a:extLst>
              <a:ext uri="{FF2B5EF4-FFF2-40B4-BE49-F238E27FC236}">
                <a16:creationId xmlns:a16="http://schemas.microsoft.com/office/drawing/2014/main" id="{B303B666-1439-451A-B516-7EDD02277BCF}"/>
              </a:ext>
            </a:extLst>
          </p:cNvPr>
          <p:cNvSpPr txBox="1"/>
          <p:nvPr/>
        </p:nvSpPr>
        <p:spPr>
          <a:xfrm>
            <a:off x="9575522" y="5063824"/>
            <a:ext cx="534736" cy="307777"/>
          </a:xfrm>
          <a:prstGeom prst="rect">
            <a:avLst/>
          </a:prstGeom>
          <a:noFill/>
        </p:spPr>
        <p:txBody>
          <a:bodyPr wrap="square" rtlCol="0">
            <a:spAutoFit/>
          </a:bodyPr>
          <a:lstStyle/>
          <a:p>
            <a:r>
              <a:rPr lang="en-US" sz="1400" dirty="0"/>
              <a:t>Data</a:t>
            </a:r>
          </a:p>
        </p:txBody>
      </p:sp>
      <p:sp>
        <p:nvSpPr>
          <p:cNvPr id="74" name="TextBox 73">
            <a:extLst>
              <a:ext uri="{FF2B5EF4-FFF2-40B4-BE49-F238E27FC236}">
                <a16:creationId xmlns:a16="http://schemas.microsoft.com/office/drawing/2014/main" id="{EFA48CC7-07BE-46B3-9DF7-393DC07B3D36}"/>
              </a:ext>
            </a:extLst>
          </p:cNvPr>
          <p:cNvSpPr txBox="1"/>
          <p:nvPr/>
        </p:nvSpPr>
        <p:spPr>
          <a:xfrm>
            <a:off x="10702386" y="5023221"/>
            <a:ext cx="637312" cy="307777"/>
          </a:xfrm>
          <a:prstGeom prst="rect">
            <a:avLst/>
          </a:prstGeom>
          <a:noFill/>
        </p:spPr>
        <p:txBody>
          <a:bodyPr wrap="square" rtlCol="0">
            <a:spAutoFit/>
          </a:bodyPr>
          <a:lstStyle/>
          <a:p>
            <a:r>
              <a:rPr lang="en-US" sz="1400" dirty="0" err="1"/>
              <a:t>HRst</a:t>
            </a:r>
            <a:endParaRPr lang="en-US" sz="1400" dirty="0"/>
          </a:p>
        </p:txBody>
      </p:sp>
      <p:sp>
        <p:nvSpPr>
          <p:cNvPr id="75" name="TextBox 74">
            <a:extLst>
              <a:ext uri="{FF2B5EF4-FFF2-40B4-BE49-F238E27FC236}">
                <a16:creationId xmlns:a16="http://schemas.microsoft.com/office/drawing/2014/main" id="{83BAE02E-FD11-49B1-8585-3515FA5CB872}"/>
              </a:ext>
            </a:extLst>
          </p:cNvPr>
          <p:cNvSpPr txBox="1"/>
          <p:nvPr/>
        </p:nvSpPr>
        <p:spPr>
          <a:xfrm>
            <a:off x="10692920" y="5408395"/>
            <a:ext cx="534736" cy="307777"/>
          </a:xfrm>
          <a:prstGeom prst="rect">
            <a:avLst/>
          </a:prstGeom>
          <a:noFill/>
        </p:spPr>
        <p:txBody>
          <a:bodyPr wrap="square" rtlCol="0">
            <a:spAutoFit/>
          </a:bodyPr>
          <a:lstStyle/>
          <a:p>
            <a:r>
              <a:rPr lang="en-US" sz="1400" dirty="0" err="1"/>
              <a:t>Gnd</a:t>
            </a:r>
            <a:endParaRPr lang="en-US" sz="1400" dirty="0"/>
          </a:p>
        </p:txBody>
      </p:sp>
      <p:sp>
        <p:nvSpPr>
          <p:cNvPr id="76" name="TextBox 75">
            <a:extLst>
              <a:ext uri="{FF2B5EF4-FFF2-40B4-BE49-F238E27FC236}">
                <a16:creationId xmlns:a16="http://schemas.microsoft.com/office/drawing/2014/main" id="{9DF63547-4AAC-4937-AF94-B85028BA1A73}"/>
              </a:ext>
            </a:extLst>
          </p:cNvPr>
          <p:cNvSpPr txBox="1"/>
          <p:nvPr/>
        </p:nvSpPr>
        <p:spPr>
          <a:xfrm>
            <a:off x="10684532" y="4629329"/>
            <a:ext cx="534736" cy="307777"/>
          </a:xfrm>
          <a:prstGeom prst="rect">
            <a:avLst/>
          </a:prstGeom>
          <a:noFill/>
        </p:spPr>
        <p:txBody>
          <a:bodyPr wrap="square" rtlCol="0">
            <a:spAutoFit/>
          </a:bodyPr>
          <a:lstStyle/>
          <a:p>
            <a:r>
              <a:rPr lang="en-US" sz="1400" dirty="0" err="1"/>
              <a:t>Gnd</a:t>
            </a:r>
            <a:endParaRPr lang="en-US" sz="1400" dirty="0"/>
          </a:p>
        </p:txBody>
      </p:sp>
      <p:sp>
        <p:nvSpPr>
          <p:cNvPr id="77" name="TextBox 76">
            <a:extLst>
              <a:ext uri="{FF2B5EF4-FFF2-40B4-BE49-F238E27FC236}">
                <a16:creationId xmlns:a16="http://schemas.microsoft.com/office/drawing/2014/main" id="{52097695-FF77-4830-B1A9-0C396992DBA4}"/>
              </a:ext>
            </a:extLst>
          </p:cNvPr>
          <p:cNvSpPr txBox="1"/>
          <p:nvPr/>
        </p:nvSpPr>
        <p:spPr>
          <a:xfrm>
            <a:off x="10721957" y="3407455"/>
            <a:ext cx="534736" cy="307777"/>
          </a:xfrm>
          <a:prstGeom prst="rect">
            <a:avLst/>
          </a:prstGeom>
          <a:noFill/>
        </p:spPr>
        <p:txBody>
          <a:bodyPr wrap="square" rtlCol="0">
            <a:spAutoFit/>
          </a:bodyPr>
          <a:lstStyle/>
          <a:p>
            <a:r>
              <a:rPr lang="en-US" sz="1400" dirty="0" err="1"/>
              <a:t>Gnd</a:t>
            </a:r>
            <a:endParaRPr lang="en-US" sz="1400" dirty="0"/>
          </a:p>
        </p:txBody>
      </p:sp>
      <p:sp>
        <p:nvSpPr>
          <p:cNvPr id="78" name="TextBox 77">
            <a:extLst>
              <a:ext uri="{FF2B5EF4-FFF2-40B4-BE49-F238E27FC236}">
                <a16:creationId xmlns:a16="http://schemas.microsoft.com/office/drawing/2014/main" id="{97CB47A1-F5CA-44E2-835C-5FF998957CD9}"/>
              </a:ext>
            </a:extLst>
          </p:cNvPr>
          <p:cNvSpPr txBox="1"/>
          <p:nvPr/>
        </p:nvSpPr>
        <p:spPr>
          <a:xfrm>
            <a:off x="10705914" y="1404658"/>
            <a:ext cx="534736" cy="307777"/>
          </a:xfrm>
          <a:prstGeom prst="rect">
            <a:avLst/>
          </a:prstGeom>
          <a:noFill/>
        </p:spPr>
        <p:txBody>
          <a:bodyPr wrap="square" rtlCol="0">
            <a:spAutoFit/>
          </a:bodyPr>
          <a:lstStyle/>
          <a:p>
            <a:r>
              <a:rPr lang="en-US" sz="1400" dirty="0" err="1"/>
              <a:t>Gnd</a:t>
            </a:r>
            <a:endParaRPr lang="en-US" sz="1400" dirty="0"/>
          </a:p>
        </p:txBody>
      </p:sp>
      <p:sp>
        <p:nvSpPr>
          <p:cNvPr id="79" name="TextBox 78">
            <a:extLst>
              <a:ext uri="{FF2B5EF4-FFF2-40B4-BE49-F238E27FC236}">
                <a16:creationId xmlns:a16="http://schemas.microsoft.com/office/drawing/2014/main" id="{AD16321D-28C8-4D7A-A7C1-D50F21489214}"/>
              </a:ext>
            </a:extLst>
          </p:cNvPr>
          <p:cNvSpPr txBox="1"/>
          <p:nvPr/>
        </p:nvSpPr>
        <p:spPr>
          <a:xfrm>
            <a:off x="9564462" y="1386919"/>
            <a:ext cx="534736" cy="307777"/>
          </a:xfrm>
          <a:prstGeom prst="rect">
            <a:avLst/>
          </a:prstGeom>
          <a:noFill/>
        </p:spPr>
        <p:txBody>
          <a:bodyPr wrap="square" rtlCol="0">
            <a:spAutoFit/>
          </a:bodyPr>
          <a:lstStyle/>
          <a:p>
            <a:r>
              <a:rPr lang="en-US" sz="1400" dirty="0" err="1"/>
              <a:t>Gnd</a:t>
            </a:r>
            <a:endParaRPr lang="en-US" sz="1400" dirty="0"/>
          </a:p>
        </p:txBody>
      </p:sp>
      <p:sp>
        <p:nvSpPr>
          <p:cNvPr id="80" name="TextBox 79">
            <a:extLst>
              <a:ext uri="{FF2B5EF4-FFF2-40B4-BE49-F238E27FC236}">
                <a16:creationId xmlns:a16="http://schemas.microsoft.com/office/drawing/2014/main" id="{4B121EC1-AE22-409A-AE7F-B60D4D2E1D24}"/>
              </a:ext>
            </a:extLst>
          </p:cNvPr>
          <p:cNvSpPr txBox="1"/>
          <p:nvPr/>
        </p:nvSpPr>
        <p:spPr>
          <a:xfrm>
            <a:off x="9575704" y="3404470"/>
            <a:ext cx="534736" cy="307777"/>
          </a:xfrm>
          <a:prstGeom prst="rect">
            <a:avLst/>
          </a:prstGeom>
          <a:noFill/>
        </p:spPr>
        <p:txBody>
          <a:bodyPr wrap="square" rtlCol="0">
            <a:spAutoFit/>
          </a:bodyPr>
          <a:lstStyle/>
          <a:p>
            <a:r>
              <a:rPr lang="en-US" sz="1400" dirty="0" err="1"/>
              <a:t>Gnd</a:t>
            </a:r>
            <a:endParaRPr lang="en-US" sz="1400" dirty="0"/>
          </a:p>
        </p:txBody>
      </p:sp>
      <p:sp>
        <p:nvSpPr>
          <p:cNvPr id="81" name="TextBox 80">
            <a:extLst>
              <a:ext uri="{FF2B5EF4-FFF2-40B4-BE49-F238E27FC236}">
                <a16:creationId xmlns:a16="http://schemas.microsoft.com/office/drawing/2014/main" id="{2A514DB9-14D8-421D-A7F4-3CFE9FB90BBC}"/>
              </a:ext>
            </a:extLst>
          </p:cNvPr>
          <p:cNvSpPr txBox="1"/>
          <p:nvPr/>
        </p:nvSpPr>
        <p:spPr>
          <a:xfrm>
            <a:off x="8309812" y="1407768"/>
            <a:ext cx="534736" cy="307777"/>
          </a:xfrm>
          <a:prstGeom prst="rect">
            <a:avLst/>
          </a:prstGeom>
          <a:noFill/>
        </p:spPr>
        <p:txBody>
          <a:bodyPr wrap="square" rtlCol="0">
            <a:spAutoFit/>
          </a:bodyPr>
          <a:lstStyle/>
          <a:p>
            <a:r>
              <a:rPr lang="en-US" sz="1400" dirty="0" err="1"/>
              <a:t>Gnd</a:t>
            </a:r>
            <a:endParaRPr lang="en-US" sz="1400" dirty="0"/>
          </a:p>
        </p:txBody>
      </p:sp>
      <p:sp>
        <p:nvSpPr>
          <p:cNvPr id="82" name="TextBox 81">
            <a:extLst>
              <a:ext uri="{FF2B5EF4-FFF2-40B4-BE49-F238E27FC236}">
                <a16:creationId xmlns:a16="http://schemas.microsoft.com/office/drawing/2014/main" id="{AE3B6F1C-94F8-44E4-A629-E8A377DBCFE9}"/>
              </a:ext>
            </a:extLst>
          </p:cNvPr>
          <p:cNvSpPr txBox="1"/>
          <p:nvPr/>
        </p:nvSpPr>
        <p:spPr>
          <a:xfrm>
            <a:off x="7133330" y="1404658"/>
            <a:ext cx="534736" cy="307777"/>
          </a:xfrm>
          <a:prstGeom prst="rect">
            <a:avLst/>
          </a:prstGeom>
          <a:noFill/>
        </p:spPr>
        <p:txBody>
          <a:bodyPr wrap="square" rtlCol="0">
            <a:spAutoFit/>
          </a:bodyPr>
          <a:lstStyle/>
          <a:p>
            <a:r>
              <a:rPr lang="en-US" sz="1400" dirty="0" err="1"/>
              <a:t>Gnd</a:t>
            </a:r>
            <a:endParaRPr lang="en-US" sz="1400" dirty="0"/>
          </a:p>
        </p:txBody>
      </p:sp>
      <p:sp>
        <p:nvSpPr>
          <p:cNvPr id="83" name="TextBox 82">
            <a:extLst>
              <a:ext uri="{FF2B5EF4-FFF2-40B4-BE49-F238E27FC236}">
                <a16:creationId xmlns:a16="http://schemas.microsoft.com/office/drawing/2014/main" id="{1FCF0E5C-B83B-439D-BBEF-1C9C4F0F1788}"/>
              </a:ext>
            </a:extLst>
          </p:cNvPr>
          <p:cNvSpPr txBox="1"/>
          <p:nvPr/>
        </p:nvSpPr>
        <p:spPr>
          <a:xfrm>
            <a:off x="7125456" y="2179049"/>
            <a:ext cx="534736" cy="307777"/>
          </a:xfrm>
          <a:prstGeom prst="rect">
            <a:avLst/>
          </a:prstGeom>
          <a:noFill/>
        </p:spPr>
        <p:txBody>
          <a:bodyPr wrap="square" rtlCol="0">
            <a:spAutoFit/>
          </a:bodyPr>
          <a:lstStyle/>
          <a:p>
            <a:r>
              <a:rPr lang="en-US" sz="1400" dirty="0" err="1"/>
              <a:t>Gnd</a:t>
            </a:r>
            <a:endParaRPr lang="en-US" sz="1400" dirty="0"/>
          </a:p>
        </p:txBody>
      </p:sp>
      <p:sp>
        <p:nvSpPr>
          <p:cNvPr id="84" name="TextBox 83">
            <a:extLst>
              <a:ext uri="{FF2B5EF4-FFF2-40B4-BE49-F238E27FC236}">
                <a16:creationId xmlns:a16="http://schemas.microsoft.com/office/drawing/2014/main" id="{AB1285FD-8ED2-4BD2-B988-1DFFA47C207B}"/>
              </a:ext>
            </a:extLst>
          </p:cNvPr>
          <p:cNvSpPr txBox="1"/>
          <p:nvPr/>
        </p:nvSpPr>
        <p:spPr>
          <a:xfrm>
            <a:off x="8383340" y="2572056"/>
            <a:ext cx="534736" cy="307777"/>
          </a:xfrm>
          <a:prstGeom prst="rect">
            <a:avLst/>
          </a:prstGeom>
          <a:noFill/>
        </p:spPr>
        <p:txBody>
          <a:bodyPr wrap="square" rtlCol="0">
            <a:spAutoFit/>
          </a:bodyPr>
          <a:lstStyle/>
          <a:p>
            <a:r>
              <a:rPr lang="en-US" sz="1400" dirty="0"/>
              <a:t>CS</a:t>
            </a:r>
          </a:p>
        </p:txBody>
      </p:sp>
      <p:sp>
        <p:nvSpPr>
          <p:cNvPr id="85" name="TextBox 84">
            <a:extLst>
              <a:ext uri="{FF2B5EF4-FFF2-40B4-BE49-F238E27FC236}">
                <a16:creationId xmlns:a16="http://schemas.microsoft.com/office/drawing/2014/main" id="{D51013DD-D59B-46DD-8193-2BE0AA4E02EF}"/>
              </a:ext>
            </a:extLst>
          </p:cNvPr>
          <p:cNvSpPr txBox="1"/>
          <p:nvPr/>
        </p:nvSpPr>
        <p:spPr>
          <a:xfrm>
            <a:off x="8267027" y="2198927"/>
            <a:ext cx="682157" cy="307777"/>
          </a:xfrm>
          <a:prstGeom prst="rect">
            <a:avLst/>
          </a:prstGeom>
          <a:noFill/>
        </p:spPr>
        <p:txBody>
          <a:bodyPr wrap="square" rtlCol="0">
            <a:spAutoFit/>
          </a:bodyPr>
          <a:lstStyle/>
          <a:p>
            <a:r>
              <a:rPr lang="en-US" sz="1400" dirty="0"/>
              <a:t>MOSI</a:t>
            </a:r>
          </a:p>
        </p:txBody>
      </p:sp>
      <p:sp>
        <p:nvSpPr>
          <p:cNvPr id="86" name="TextBox 85">
            <a:extLst>
              <a:ext uri="{FF2B5EF4-FFF2-40B4-BE49-F238E27FC236}">
                <a16:creationId xmlns:a16="http://schemas.microsoft.com/office/drawing/2014/main" id="{ACD84945-4222-4D69-A21C-5995511A11BA}"/>
              </a:ext>
            </a:extLst>
          </p:cNvPr>
          <p:cNvSpPr txBox="1"/>
          <p:nvPr/>
        </p:nvSpPr>
        <p:spPr>
          <a:xfrm>
            <a:off x="8272681" y="3012933"/>
            <a:ext cx="682157" cy="307777"/>
          </a:xfrm>
          <a:prstGeom prst="rect">
            <a:avLst/>
          </a:prstGeom>
          <a:noFill/>
        </p:spPr>
        <p:txBody>
          <a:bodyPr wrap="square" rtlCol="0">
            <a:spAutoFit/>
          </a:bodyPr>
          <a:lstStyle/>
          <a:p>
            <a:r>
              <a:rPr lang="en-US" sz="1400" dirty="0"/>
              <a:t>MISO</a:t>
            </a:r>
          </a:p>
        </p:txBody>
      </p:sp>
      <p:sp>
        <p:nvSpPr>
          <p:cNvPr id="87" name="TextBox 86">
            <a:extLst>
              <a:ext uri="{FF2B5EF4-FFF2-40B4-BE49-F238E27FC236}">
                <a16:creationId xmlns:a16="http://schemas.microsoft.com/office/drawing/2014/main" id="{8EC735D4-0694-49D4-BA93-39779BFA108F}"/>
              </a:ext>
            </a:extLst>
          </p:cNvPr>
          <p:cNvSpPr txBox="1"/>
          <p:nvPr/>
        </p:nvSpPr>
        <p:spPr>
          <a:xfrm>
            <a:off x="8299723" y="3441471"/>
            <a:ext cx="682157" cy="307777"/>
          </a:xfrm>
          <a:prstGeom prst="rect">
            <a:avLst/>
          </a:prstGeom>
          <a:noFill/>
        </p:spPr>
        <p:txBody>
          <a:bodyPr wrap="square" rtlCol="0">
            <a:spAutoFit/>
          </a:bodyPr>
          <a:lstStyle/>
          <a:p>
            <a:r>
              <a:rPr lang="en-US" sz="1400" dirty="0"/>
              <a:t>SCLK</a:t>
            </a:r>
          </a:p>
        </p:txBody>
      </p:sp>
      <p:sp>
        <p:nvSpPr>
          <p:cNvPr id="88" name="TextBox 87">
            <a:extLst>
              <a:ext uri="{FF2B5EF4-FFF2-40B4-BE49-F238E27FC236}">
                <a16:creationId xmlns:a16="http://schemas.microsoft.com/office/drawing/2014/main" id="{0BEAA18B-4269-45F5-A90C-C33D096279AC}"/>
              </a:ext>
            </a:extLst>
          </p:cNvPr>
          <p:cNvSpPr txBox="1"/>
          <p:nvPr/>
        </p:nvSpPr>
        <p:spPr>
          <a:xfrm>
            <a:off x="8301474" y="1779743"/>
            <a:ext cx="534736" cy="307777"/>
          </a:xfrm>
          <a:prstGeom prst="rect">
            <a:avLst/>
          </a:prstGeom>
          <a:noFill/>
        </p:spPr>
        <p:txBody>
          <a:bodyPr wrap="square" rtlCol="0">
            <a:spAutoFit/>
          </a:bodyPr>
          <a:lstStyle/>
          <a:p>
            <a:r>
              <a:rPr lang="en-US" sz="1400" dirty="0" err="1"/>
              <a:t>Gnd</a:t>
            </a:r>
            <a:endParaRPr lang="en-US" sz="1400" dirty="0"/>
          </a:p>
        </p:txBody>
      </p:sp>
      <p:sp>
        <p:nvSpPr>
          <p:cNvPr id="89" name="TextBox 88">
            <a:extLst>
              <a:ext uri="{FF2B5EF4-FFF2-40B4-BE49-F238E27FC236}">
                <a16:creationId xmlns:a16="http://schemas.microsoft.com/office/drawing/2014/main" id="{BB4A954C-E7EA-4F2F-A329-76478A3EFC81}"/>
              </a:ext>
            </a:extLst>
          </p:cNvPr>
          <p:cNvSpPr txBox="1"/>
          <p:nvPr/>
        </p:nvSpPr>
        <p:spPr>
          <a:xfrm>
            <a:off x="7079131" y="1806091"/>
            <a:ext cx="729914" cy="307777"/>
          </a:xfrm>
          <a:prstGeom prst="rect">
            <a:avLst/>
          </a:prstGeom>
          <a:noFill/>
        </p:spPr>
        <p:txBody>
          <a:bodyPr wrap="square" rtlCol="0">
            <a:spAutoFit/>
          </a:bodyPr>
          <a:lstStyle/>
          <a:p>
            <a:r>
              <a:rPr lang="en-US" sz="1400" dirty="0"/>
              <a:t>+7-9v</a:t>
            </a:r>
          </a:p>
        </p:txBody>
      </p:sp>
      <p:sp>
        <p:nvSpPr>
          <p:cNvPr id="90" name="TextBox 89">
            <a:extLst>
              <a:ext uri="{FF2B5EF4-FFF2-40B4-BE49-F238E27FC236}">
                <a16:creationId xmlns:a16="http://schemas.microsoft.com/office/drawing/2014/main" id="{2F0B1CA5-2C00-4D42-8B21-624A9B89A622}"/>
              </a:ext>
            </a:extLst>
          </p:cNvPr>
          <p:cNvSpPr txBox="1"/>
          <p:nvPr/>
        </p:nvSpPr>
        <p:spPr>
          <a:xfrm>
            <a:off x="3122863" y="518695"/>
            <a:ext cx="6298584" cy="461665"/>
          </a:xfrm>
          <a:prstGeom prst="rect">
            <a:avLst/>
          </a:prstGeom>
          <a:noFill/>
        </p:spPr>
        <p:txBody>
          <a:bodyPr wrap="none" rtlCol="0">
            <a:spAutoFit/>
          </a:bodyPr>
          <a:lstStyle/>
          <a:p>
            <a:r>
              <a:rPr lang="en-US" sz="2400" dirty="0"/>
              <a:t>MOVEING TARGET CIRCUIT BOARD CONNECTORS</a:t>
            </a:r>
          </a:p>
        </p:txBody>
      </p:sp>
      <p:sp>
        <p:nvSpPr>
          <p:cNvPr id="91" name="Rectangle: Rounded Corners 90">
            <a:extLst>
              <a:ext uri="{FF2B5EF4-FFF2-40B4-BE49-F238E27FC236}">
                <a16:creationId xmlns:a16="http://schemas.microsoft.com/office/drawing/2014/main" id="{8126067D-C4EB-4505-8269-3426D7D595AD}"/>
              </a:ext>
            </a:extLst>
          </p:cNvPr>
          <p:cNvSpPr/>
          <p:nvPr/>
        </p:nvSpPr>
        <p:spPr>
          <a:xfrm>
            <a:off x="1131101" y="2756643"/>
            <a:ext cx="5877960" cy="31711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FB7F511-5A62-412E-87F4-7F918C0FB6F7}"/>
              </a:ext>
            </a:extLst>
          </p:cNvPr>
          <p:cNvSpPr txBox="1"/>
          <p:nvPr/>
        </p:nvSpPr>
        <p:spPr>
          <a:xfrm>
            <a:off x="3346398" y="4162562"/>
            <a:ext cx="1930537" cy="369332"/>
          </a:xfrm>
          <a:prstGeom prst="rect">
            <a:avLst/>
          </a:prstGeom>
          <a:noFill/>
        </p:spPr>
        <p:txBody>
          <a:bodyPr wrap="square" rtlCol="0">
            <a:spAutoFit/>
          </a:bodyPr>
          <a:lstStyle/>
          <a:p>
            <a:r>
              <a:rPr lang="en-US" dirty="0"/>
              <a:t>ESP8266 Module</a:t>
            </a:r>
          </a:p>
        </p:txBody>
      </p:sp>
      <p:sp>
        <p:nvSpPr>
          <p:cNvPr id="94" name="Rectangle 93">
            <a:extLst>
              <a:ext uri="{FF2B5EF4-FFF2-40B4-BE49-F238E27FC236}">
                <a16:creationId xmlns:a16="http://schemas.microsoft.com/office/drawing/2014/main" id="{CC2B7487-4021-4433-A63C-FB737F8FD533}"/>
              </a:ext>
            </a:extLst>
          </p:cNvPr>
          <p:cNvSpPr/>
          <p:nvPr/>
        </p:nvSpPr>
        <p:spPr>
          <a:xfrm>
            <a:off x="1066449" y="3809474"/>
            <a:ext cx="289243" cy="93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FBCF7E55-3BD3-4289-9FD1-75A0CE9B9CFD}"/>
              </a:ext>
            </a:extLst>
          </p:cNvPr>
          <p:cNvSpPr txBox="1"/>
          <p:nvPr/>
        </p:nvSpPr>
        <p:spPr>
          <a:xfrm rot="16200000">
            <a:off x="1242586" y="4037675"/>
            <a:ext cx="648213" cy="369332"/>
          </a:xfrm>
          <a:prstGeom prst="rect">
            <a:avLst/>
          </a:prstGeom>
          <a:noFill/>
        </p:spPr>
        <p:txBody>
          <a:bodyPr wrap="square" rtlCol="0">
            <a:spAutoFit/>
          </a:bodyPr>
          <a:lstStyle/>
          <a:p>
            <a:r>
              <a:rPr lang="en-US" dirty="0"/>
              <a:t>USB</a:t>
            </a:r>
          </a:p>
        </p:txBody>
      </p:sp>
    </p:spTree>
    <p:extLst>
      <p:ext uri="{BB962C8B-B14F-4D97-AF65-F5344CB8AC3E}">
        <p14:creationId xmlns:p14="http://schemas.microsoft.com/office/powerpoint/2010/main" val="21400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5144830" y="1229271"/>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4430035" y="1831157"/>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360964" y="4357302"/>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311720" y="4306908"/>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939358" y="4141413"/>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735342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277705" y="4071881"/>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390026" y="4136383"/>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401022" y="3955687"/>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606735" y="3839300"/>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7734266" y="3676250"/>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582510" y="3692180"/>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398705" y="3692181"/>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2241480" y="3637548"/>
            <a:ext cx="590308" cy="465163"/>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p:nvPr/>
        </p:nvCxnSpPr>
        <p:spPr>
          <a:xfrm>
            <a:off x="1599615" y="824119"/>
            <a:ext cx="689143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5571957" y="824119"/>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80946" y="830466"/>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4451809" y="2112831"/>
            <a:ext cx="2440092" cy="938719"/>
          </a:xfrm>
          <a:prstGeom prst="rect">
            <a:avLst/>
          </a:prstGeom>
          <a:noFill/>
        </p:spPr>
        <p:txBody>
          <a:bodyPr wrap="none" rtlCol="0">
            <a:spAutoFit/>
          </a:bodyPr>
          <a:lstStyle/>
          <a:p>
            <a:r>
              <a:rPr lang="en-US" sz="1100" dirty="0"/>
              <a:t>Provides Web site for game Admin,</a:t>
            </a:r>
          </a:p>
          <a:p>
            <a:r>
              <a:rPr lang="en-US" sz="1100" dirty="0"/>
              <a:t>And Score Board across wired LAN.</a:t>
            </a:r>
          </a:p>
          <a:p>
            <a:endParaRPr lang="en-US" sz="1100" dirty="0"/>
          </a:p>
          <a:p>
            <a:r>
              <a:rPr lang="en-US" sz="1100" dirty="0"/>
              <a:t>Also provides AP with </a:t>
            </a:r>
            <a:r>
              <a:rPr lang="en-US" sz="1100" dirty="0" err="1"/>
              <a:t>ssid</a:t>
            </a:r>
            <a:r>
              <a:rPr lang="en-US" sz="1100" dirty="0"/>
              <a:t>=</a:t>
            </a:r>
            <a:r>
              <a:rPr lang="en-US" sz="1100" dirty="0" err="1"/>
              <a:t>epicfms</a:t>
            </a:r>
            <a:endParaRPr lang="en-US" sz="1100" dirty="0"/>
          </a:p>
          <a:p>
            <a:r>
              <a:rPr lang="en-US" sz="1100" dirty="0"/>
              <a:t>for communication with field elements.</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631490"/>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uses DHCP to assign IP </a:t>
            </a:r>
          </a:p>
          <a:p>
            <a:r>
              <a:rPr lang="en-US" sz="1100" dirty="0"/>
              <a:t>Addresses.  The server then collects</a:t>
            </a:r>
          </a:p>
          <a:p>
            <a:r>
              <a:rPr lang="en-US" sz="1100" dirty="0"/>
              <a:t>Score counts from each ESP8266 in</a:t>
            </a:r>
          </a:p>
          <a:p>
            <a:r>
              <a:rPr lang="en-US" sz="1100" dirty="0"/>
              <a:t>real time, and sends commands</a:t>
            </a:r>
          </a:p>
          <a:p>
            <a:r>
              <a:rPr lang="en-US" sz="1100" dirty="0"/>
              <a:t>back to the ESP8266 to control the</a:t>
            </a:r>
          </a:p>
          <a:p>
            <a:r>
              <a:rPr lang="en-US" sz="1100" dirty="0" err="1"/>
              <a:t>NeoPixels</a:t>
            </a:r>
            <a:r>
              <a:rPr lang="en-US" sz="1100" dirty="0"/>
              <a:t>, servos, and motors </a:t>
            </a:r>
          </a:p>
          <a:p>
            <a:r>
              <a:rPr lang="en-US" sz="1100" dirty="0"/>
              <a:t>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691686" y="895135"/>
            <a:ext cx="1997663" cy="261610"/>
          </a:xfrm>
          <a:prstGeom prst="rect">
            <a:avLst/>
          </a:prstGeom>
          <a:noFill/>
        </p:spPr>
        <p:txBody>
          <a:bodyPr wrap="none" rtlCol="0">
            <a:spAutoFit/>
          </a:bodyPr>
          <a:lstStyle/>
          <a:p>
            <a:r>
              <a:rPr lang="en-US" sz="1100" dirty="0"/>
              <a:t>EPIC </a:t>
            </a:r>
            <a:r>
              <a:rPr lang="en-US" sz="1100" dirty="0" err="1"/>
              <a:t>Robotz</a:t>
            </a:r>
            <a:r>
              <a:rPr lang="en-US" sz="1100" dirty="0"/>
              <a:t>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92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341258" y="2458554"/>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strip of NEO LEDs at the stop,</a:t>
            </a:r>
          </a:p>
          <a:p>
            <a:r>
              <a:rPr lang="en-US" sz="1200" dirty="0"/>
              <a:t>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643209" y="841738"/>
            <a:ext cx="2736647" cy="677108"/>
          </a:xfrm>
          <a:prstGeom prst="rect">
            <a:avLst/>
          </a:prstGeom>
          <a:noFill/>
        </p:spPr>
        <p:txBody>
          <a:bodyPr wrap="none" rtlCol="0">
            <a:spAutoFit/>
          </a:bodyPr>
          <a:lstStyle/>
          <a:p>
            <a:r>
              <a:rPr lang="en-US" sz="1400" b="1" dirty="0"/>
              <a:t>Target Board Conductor Unit</a:t>
            </a:r>
          </a:p>
          <a:p>
            <a:r>
              <a:rPr lang="en-US" sz="1200" dirty="0"/>
              <a:t>This is a hand soldered circuit board.</a:t>
            </a:r>
          </a:p>
          <a:p>
            <a:r>
              <a:rPr lang="en-US" sz="1200" dirty="0"/>
              <a:t>See “Target Board Conductor Schematic”</a:t>
            </a:r>
          </a:p>
        </p:txBody>
      </p:sp>
      <p:cxnSp>
        <p:nvCxnSpPr>
          <p:cNvPr id="50" name="Straight Connector 49">
            <a:extLst>
              <a:ext uri="{FF2B5EF4-FFF2-40B4-BE49-F238E27FC236}">
                <a16:creationId xmlns:a16="http://schemas.microsoft.com/office/drawing/2014/main" id="{E1686928-80AA-40A6-9A13-A1AD7F10B7B0}"/>
              </a:ext>
            </a:extLst>
          </p:cNvPr>
          <p:cNvCxnSpPr>
            <a:cxnSpLocks/>
          </p:cNvCxnSpPr>
          <p:nvPr/>
        </p:nvCxnSpPr>
        <p:spPr>
          <a:xfrm flipV="1">
            <a:off x="6307777" y="2933383"/>
            <a:ext cx="1386737" cy="4511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AA047FE1-1E2A-4AE0-B155-ED4A0BE778A6}"/>
              </a:ext>
            </a:extLst>
          </p:cNvPr>
          <p:cNvCxnSpPr>
            <a:cxnSpLocks/>
          </p:cNvCxnSpPr>
          <p:nvPr/>
        </p:nvCxnSpPr>
        <p:spPr>
          <a:xfrm>
            <a:off x="6246902" y="3045020"/>
            <a:ext cx="1347211" cy="112516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0DE37EF7-2D45-4DC7-8EBA-A1B7888B1AA3}"/>
              </a:ext>
            </a:extLst>
          </p:cNvPr>
          <p:cNvCxnSpPr>
            <a:cxnSpLocks/>
          </p:cNvCxnSpPr>
          <p:nvPr/>
        </p:nvCxnSpPr>
        <p:spPr>
          <a:xfrm>
            <a:off x="6152507" y="3110736"/>
            <a:ext cx="1490702" cy="2481069"/>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823273" cy="178510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a:p>
            <a:r>
              <a:rPr lang="en-US" sz="1200" dirty="0"/>
              <a:t>These slider units do not use their</a:t>
            </a:r>
          </a:p>
          <a:p>
            <a:r>
              <a:rPr lang="en-US" sz="1200" dirty="0" err="1"/>
              <a:t>WiFi</a:t>
            </a:r>
            <a:r>
              <a:rPr lang="en-US" sz="1200" dirty="0"/>
              <a:t> capability, but instead communicate</a:t>
            </a:r>
          </a:p>
          <a:p>
            <a:r>
              <a:rPr lang="en-US" sz="1200" dirty="0"/>
              <a:t>with the Target Board Conductor via SPI </a:t>
            </a:r>
          </a:p>
          <a:p>
            <a:r>
              <a:rPr lang="en-US" sz="1200" dirty="0"/>
              <a:t>over a ribbon cable.  The ribbon cable also</a:t>
            </a:r>
          </a:p>
          <a:p>
            <a:r>
              <a:rPr lang="en-US" sz="1200" dirty="0"/>
              <a:t>supplies power to these units.</a:t>
            </a:r>
          </a:p>
        </p:txBody>
      </p:sp>
      <p:cxnSp>
        <p:nvCxnSpPr>
          <p:cNvPr id="68" name="Straight Arrow Connector 67">
            <a:extLst>
              <a:ext uri="{FF2B5EF4-FFF2-40B4-BE49-F238E27FC236}">
                <a16:creationId xmlns:a16="http://schemas.microsoft.com/office/drawing/2014/main" id="{5B1F786B-EEA3-44AE-9B0D-5FF91DC5E06A}"/>
              </a:ext>
            </a:extLst>
          </p:cNvPr>
          <p:cNvCxnSpPr>
            <a:cxnSpLocks/>
          </p:cNvCxnSpPr>
          <p:nvPr/>
        </p:nvCxnSpPr>
        <p:spPr>
          <a:xfrm flipV="1">
            <a:off x="6227522" y="4823469"/>
            <a:ext cx="875101"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sp>
        <p:nvSpPr>
          <p:cNvPr id="74" name="TextBox 73">
            <a:extLst>
              <a:ext uri="{FF2B5EF4-FFF2-40B4-BE49-F238E27FC236}">
                <a16:creationId xmlns:a16="http://schemas.microsoft.com/office/drawing/2014/main" id="{82CD9B75-4380-4176-8092-DB98FC82EEAB}"/>
              </a:ext>
            </a:extLst>
          </p:cNvPr>
          <p:cNvSpPr txBox="1"/>
          <p:nvPr/>
        </p:nvSpPr>
        <p:spPr>
          <a:xfrm>
            <a:off x="5410380" y="5012254"/>
            <a:ext cx="995084" cy="830997"/>
          </a:xfrm>
          <a:prstGeom prst="rect">
            <a:avLst/>
          </a:prstGeom>
          <a:noFill/>
        </p:spPr>
        <p:txBody>
          <a:bodyPr wrap="square" rtlCol="0">
            <a:spAutoFit/>
          </a:bodyPr>
          <a:lstStyle/>
          <a:p>
            <a:r>
              <a:rPr lang="en-US" sz="1200" dirty="0"/>
              <a:t>18 AWG, 6 Conductor Ribbon Cable (x3)</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V1 of the PCB,</a:t>
            </a:r>
          </a:p>
          <a:p>
            <a:r>
              <a:rPr lang="en-US" sz="1200" dirty="0"/>
              <a:t>And are wired according to </a:t>
            </a:r>
          </a:p>
          <a:p>
            <a:r>
              <a:rPr lang="en-US" sz="1200" dirty="0"/>
              <a:t>“Basket Wiring Schematic”</a:t>
            </a:r>
          </a:p>
          <a:p>
            <a:r>
              <a:rPr lang="en-US" sz="1200" dirty="0"/>
              <a:t>Power to this unit is 12 volts</a:t>
            </a:r>
          </a:p>
          <a:p>
            <a:r>
              <a:rPr lang="en-US" sz="1200" dirty="0"/>
              <a:t>DC @ 10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646331"/>
          </a:xfrm>
          <a:prstGeom prst="rect">
            <a:avLst/>
          </a:prstGeom>
          <a:noFill/>
        </p:spPr>
        <p:txBody>
          <a:bodyPr wrap="none" rtlCol="0">
            <a:spAutoFit/>
          </a:bodyPr>
          <a:lstStyle/>
          <a:p>
            <a:r>
              <a:rPr lang="en-US" dirty="0"/>
              <a:t>V1 of the PCB was manufactured</a:t>
            </a:r>
          </a:p>
          <a:p>
            <a:r>
              <a:rPr lang="en-US" dirty="0"/>
              <a:t>from this schematic.</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FFD8F-AC7D-49A7-AB39-C55C92FFACE5}"/>
              </a:ext>
            </a:extLst>
          </p:cNvPr>
          <p:cNvPicPr>
            <a:picLocks noChangeAspect="1"/>
          </p:cNvPicPr>
          <p:nvPr/>
        </p:nvPicPr>
        <p:blipFill>
          <a:blip r:embed="rId2"/>
          <a:stretch>
            <a:fillRect/>
          </a:stretch>
        </p:blipFill>
        <p:spPr>
          <a:xfrm>
            <a:off x="2382683" y="1005282"/>
            <a:ext cx="7845985" cy="5578005"/>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4092274" cy="461665"/>
          </a:xfrm>
          <a:prstGeom prst="rect">
            <a:avLst/>
          </a:prstGeom>
          <a:noFill/>
        </p:spPr>
        <p:txBody>
          <a:bodyPr wrap="none" rtlCol="0">
            <a:spAutoFit/>
          </a:bodyPr>
          <a:lstStyle/>
          <a:p>
            <a:r>
              <a:rPr lang="en-US" sz="2400" dirty="0"/>
              <a:t>Basket Target Wiring Schematic</a:t>
            </a:r>
          </a:p>
        </p:txBody>
      </p:sp>
    </p:spTree>
    <p:extLst>
      <p:ext uri="{BB962C8B-B14F-4D97-AF65-F5344CB8AC3E}">
        <p14:creationId xmlns:p14="http://schemas.microsoft.com/office/powerpoint/2010/main" val="138354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5173852" cy="461665"/>
          </a:xfrm>
          <a:prstGeom prst="rect">
            <a:avLst/>
          </a:prstGeom>
          <a:noFill/>
        </p:spPr>
        <p:txBody>
          <a:bodyPr wrap="none" rtlCol="0">
            <a:spAutoFit/>
          </a:bodyPr>
          <a:lstStyle/>
          <a:p>
            <a:r>
              <a:rPr lang="en-US" sz="2400" dirty="0"/>
              <a:t>Target Board Conductor Unit, Schematic</a:t>
            </a:r>
          </a:p>
        </p:txBody>
      </p:sp>
    </p:spTree>
    <p:extLst>
      <p:ext uri="{BB962C8B-B14F-4D97-AF65-F5344CB8AC3E}">
        <p14:creationId xmlns:p14="http://schemas.microsoft.com/office/powerpoint/2010/main" val="17389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4213141" cy="461665"/>
          </a:xfrm>
          <a:prstGeom prst="rect">
            <a:avLst/>
          </a:prstGeom>
          <a:noFill/>
        </p:spPr>
        <p:txBody>
          <a:bodyPr wrap="none" rtlCol="0">
            <a:spAutoFit/>
          </a:bodyPr>
          <a:lstStyle/>
          <a:p>
            <a:r>
              <a:rPr lang="en-US" sz="2400" dirty="0"/>
              <a:t>Moving Target Wiring Schematic</a:t>
            </a:r>
          </a:p>
        </p:txBody>
      </p:sp>
    </p:spTree>
    <p:extLst>
      <p:ext uri="{BB962C8B-B14F-4D97-AF65-F5344CB8AC3E}">
        <p14:creationId xmlns:p14="http://schemas.microsoft.com/office/powerpoint/2010/main" val="2373231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1177</Words>
  <Application>Microsoft Office PowerPoint</Application>
  <PresentationFormat>Widescreen</PresentationFormat>
  <Paragraphs>187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13</cp:revision>
  <cp:lastPrinted>2021-10-09T01:44:55Z</cp:lastPrinted>
  <dcterms:created xsi:type="dcterms:W3CDTF">2021-09-17T20:50:11Z</dcterms:created>
  <dcterms:modified xsi:type="dcterms:W3CDTF">2021-10-09T03:53:55Z</dcterms:modified>
</cp:coreProperties>
</file>